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8FC"/>
    <a:srgbClr val="863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4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4FA4-B8A2-42C4-871F-1EB158184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99799-F315-DF0C-0CD7-61691DB16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24D04-33B2-EBB2-E944-02D13B2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B7082-C877-F048-1F10-FA1265B1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4C9B2-B791-E41B-C061-2CE99F39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441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9CCD-6CE9-D434-0627-D198B055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1C642-0953-309A-7928-FD115CA1E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C765A-5E6C-A3E9-D5D2-1DE0C934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63E3-1D80-F750-1D7D-8256772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8C602-FE8A-AD64-7EB5-A64FAC13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95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49946-7CC3-3BEC-6570-3F5F3EE43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B8F38-3AEF-C5DC-8087-BB05CAFFE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92B1-1827-8746-2AE0-86B21FCC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0133-3AC0-2818-9A3B-394A9CE5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FE5A-14B7-8FA0-3B3F-E586E314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78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5095-122B-75FF-76A8-BBD03BF0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701E-F9C4-FE51-B78F-292B923F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FC968-CF3C-F39D-D823-03839C73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91E77-B07A-1A44-E3A2-3B3BBE64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EDDF8-C229-474E-D801-E087A6EC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63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FB73-CD9F-88B5-BD5A-E709209B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7A56-D7C3-C8B8-C641-1C8BA3EA7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34B67-21B9-A0D7-CEC4-35B458C6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5A866-F883-DFCE-4AAD-934FB222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9310-F6C6-F87C-83D7-D0700AA6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6855-52F3-715C-B258-7EBD25D5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E5E4-16B8-E910-4419-BEEC56854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99C9E-6818-FEA7-327C-162AA363E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79ACC-A4DC-8F29-3DD6-4AB54403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1932-AFF2-1D79-7455-B1F71D78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0820B-DA2B-A46A-BCE7-AE09A945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5E3E-60E5-3223-ABD8-4138DBBC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DC3BF-37A3-A913-136A-43E964808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AD44-C8A4-B300-8B58-7CC3A3CDB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92CCC-9920-56DD-8BF5-3F450F1A2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CE204-6944-5B45-7D4E-FA9E7714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D5B58-E175-5A26-748F-3460271D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4B819-A0AE-68BB-83FC-19099145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13E2A-0068-EA01-92EE-09C93B2F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78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8C8-8835-ADB6-E8B1-61399CB3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6EDAA-0581-FD42-C5B9-C589E32D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05322-9C4F-3D9D-6B8F-5C2777E3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D3A10-F78D-7784-8BA2-DE2F60D1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35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AA38D6-7208-D978-573E-110D92C6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3EB23-2E18-37A2-C11D-8CF20D9F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9DA4-70DC-D952-BF4D-8451AE3E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1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F23A-4857-1BD4-A3A7-8AC93366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ECB5-BA87-7721-D285-630F5F600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8F073-B056-97A0-5606-81F1852AE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D1F80-A70E-493E-FFDD-4A1B82FB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5F3AA-135A-666B-0DA6-E94A6C3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0DCE-0A6B-D4C6-2107-70753634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7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8FFE-5C2A-04CA-DE9B-F9CE6D8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78DD-A9DE-973B-908B-CB06E13B1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967AF-909B-A98E-4E3D-2E6889807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0352E-81F9-A237-67FA-F872036E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E4BF0-527A-B5D5-4341-9539A953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1593C-9269-CE6B-0357-204B7326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1B248-AD49-817B-B25E-C23F977F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58D27-9B82-8FDE-8EDD-7ABE850F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1E74-58EC-EB52-B409-546900107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09F60-9DDD-4C50-AD10-60B6109D81A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3AE-5E3C-3C47-C7D5-185B3EB03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E9F6-8973-9D2D-3044-1AE23E902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8019-A703-4B0A-B144-071ABD813E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00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C3CF922-45D0-60A2-0A98-46E92D668148}"/>
              </a:ext>
            </a:extLst>
          </p:cNvPr>
          <p:cNvSpPr/>
          <p:nvPr/>
        </p:nvSpPr>
        <p:spPr>
          <a:xfrm>
            <a:off x="-438150" y="-795338"/>
            <a:ext cx="8410576" cy="8296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5C3A3D-4133-4E8D-7A3C-432A2F9E544B}"/>
              </a:ext>
            </a:extLst>
          </p:cNvPr>
          <p:cNvSpPr/>
          <p:nvPr/>
        </p:nvSpPr>
        <p:spPr>
          <a:xfrm>
            <a:off x="-352426" y="-1"/>
            <a:ext cx="7172326" cy="6705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PowerBI | Project | Atliq Hardware Business Insights">
            <a:extLst>
              <a:ext uri="{FF2B5EF4-FFF2-40B4-BE49-F238E27FC236}">
                <a16:creationId xmlns:a16="http://schemas.microsoft.com/office/drawing/2014/main" id="{1698A5CD-506A-89FD-CD57-B7716BAD8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06" y="740993"/>
            <a:ext cx="1336861" cy="130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F07E8A-756D-FF37-6D63-3F2FD3CC9C0F}"/>
              </a:ext>
            </a:extLst>
          </p:cNvPr>
          <p:cNvSpPr txBox="1"/>
          <p:nvPr/>
        </p:nvSpPr>
        <p:spPr>
          <a:xfrm>
            <a:off x="1943341" y="1944313"/>
            <a:ext cx="258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AtliQ</a:t>
            </a:r>
            <a:r>
              <a:rPr lang="en-IN" sz="4000" b="1" dirty="0"/>
              <a:t> </a:t>
            </a:r>
            <a:r>
              <a:rPr lang="en-IN" sz="2800" b="1" dirty="0"/>
              <a:t>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B914C-49DF-1A2D-108A-07D255485590}"/>
              </a:ext>
            </a:extLst>
          </p:cNvPr>
          <p:cNvSpPr txBox="1"/>
          <p:nvPr/>
        </p:nvSpPr>
        <p:spPr>
          <a:xfrm>
            <a:off x="1031000" y="3037801"/>
            <a:ext cx="5243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5">
                    <a:lumMod val="50000"/>
                  </a:schemeClr>
                </a:solidFill>
              </a:rPr>
              <a:t>Consumer Goods </a:t>
            </a:r>
          </a:p>
          <a:p>
            <a:r>
              <a:rPr lang="en-IN" sz="4800" b="1" dirty="0">
                <a:solidFill>
                  <a:schemeClr val="accent5">
                    <a:lumMod val="50000"/>
                  </a:schemeClr>
                </a:solidFill>
              </a:rPr>
              <a:t>Ad_Hoc_Insights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32522CCE-9856-6D0F-BCDD-0EC3CA704CC6}"/>
              </a:ext>
            </a:extLst>
          </p:cNvPr>
          <p:cNvSpPr txBox="1"/>
          <p:nvPr/>
        </p:nvSpPr>
        <p:spPr>
          <a:xfrm>
            <a:off x="10382252" y="6057345"/>
            <a:ext cx="2771774" cy="64825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400" spc="150" dirty="0">
                <a:latin typeface="Roboto"/>
                <a:cs typeface="Roboto"/>
              </a:rPr>
              <a:t>CREATED</a:t>
            </a:r>
            <a:r>
              <a:rPr sz="1400" spc="360" dirty="0">
                <a:latin typeface="Roboto"/>
                <a:cs typeface="Roboto"/>
              </a:rPr>
              <a:t> </a:t>
            </a:r>
            <a:r>
              <a:rPr sz="1400" spc="60" dirty="0">
                <a:latin typeface="Roboto"/>
                <a:cs typeface="Roboto"/>
              </a:rPr>
              <a:t>BY</a:t>
            </a:r>
            <a:endParaRPr sz="14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IN" sz="1400" b="1" spc="310" dirty="0">
                <a:latin typeface="Arial"/>
                <a:cs typeface="Arial"/>
              </a:rPr>
              <a:t>Vishal Desai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030" name="Picture 6" descr="@codebasics">
            <a:extLst>
              <a:ext uri="{FF2B5EF4-FFF2-40B4-BE49-F238E27FC236}">
                <a16:creationId xmlns:a16="http://schemas.microsoft.com/office/drawing/2014/main" id="{870CD02C-E8E4-F866-4EEA-090ED876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2BD398-E53D-96AC-9646-64AA71C04A8B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28075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0"/>
            <a:ext cx="12279086" cy="30698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E3C1F-D277-E010-3C52-62FFB4B436C9}"/>
              </a:ext>
            </a:extLst>
          </p:cNvPr>
          <p:cNvSpPr/>
          <p:nvPr/>
        </p:nvSpPr>
        <p:spPr>
          <a:xfrm>
            <a:off x="7305389" y="2127451"/>
            <a:ext cx="4447777" cy="4001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259896" y="221332"/>
            <a:ext cx="10429875" cy="1164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en-US" b="0" i="0" dirty="0">
                <a:solidFill>
                  <a:srgbClr val="F8F8F8"/>
                </a:solidFill>
                <a:effectLst/>
              </a:rPr>
              <a:t>Get the products that have the highest and lowest manufacturing costs ?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340376" y="5205239"/>
            <a:ext cx="634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has a lowest manufacturing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Desktop has highest manufacturing cost.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B5F85D4-AAB4-199D-76F2-FA57C01EDF3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377" y="2070987"/>
            <a:ext cx="6581095" cy="2074436"/>
          </a:xfrm>
          <a:prstGeom prst="rect">
            <a:avLst/>
          </a:prstGeom>
        </p:spPr>
      </p:pic>
      <p:pic>
        <p:nvPicPr>
          <p:cNvPr id="2050" name="Picture 2" descr="Vector Design Computer Lab Icon Style">
            <a:extLst>
              <a:ext uri="{FF2B5EF4-FFF2-40B4-BE49-F238E27FC236}">
                <a16:creationId xmlns:a16="http://schemas.microsoft.com/office/drawing/2014/main" id="{9E5F891C-5666-CDAD-1F52-DD3D5E4C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9" y="3557043"/>
            <a:ext cx="1522638" cy="15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mputer mouse logo 13938408 Vector Art at Vecteezy">
            <a:extLst>
              <a:ext uri="{FF2B5EF4-FFF2-40B4-BE49-F238E27FC236}">
                <a16:creationId xmlns:a16="http://schemas.microsoft.com/office/drawing/2014/main" id="{E233B2C8-625A-4BEC-2C41-8A3AE496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460" y="3470309"/>
            <a:ext cx="1651741" cy="165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4199A-1ADB-9118-E4F7-3D5F5E7BEAEC}"/>
              </a:ext>
            </a:extLst>
          </p:cNvPr>
          <p:cNvSpPr txBox="1"/>
          <p:nvPr/>
        </p:nvSpPr>
        <p:spPr>
          <a:xfrm>
            <a:off x="7675952" y="5269021"/>
            <a:ext cx="2378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AQ HOME Allin1 Gen 2</a:t>
            </a:r>
          </a:p>
          <a:p>
            <a:r>
              <a:rPr lang="en-US" sz="1400" dirty="0"/>
              <a:t>A6120110206</a:t>
            </a:r>
          </a:p>
          <a:p>
            <a:r>
              <a:rPr lang="en-IN" sz="1400" dirty="0"/>
              <a:t>Personal Desktop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AF8E8-0547-2DEE-8076-A464F8E1F5C6}"/>
              </a:ext>
            </a:extLst>
          </p:cNvPr>
          <p:cNvSpPr txBox="1"/>
          <p:nvPr/>
        </p:nvSpPr>
        <p:spPr>
          <a:xfrm>
            <a:off x="9777746" y="5269021"/>
            <a:ext cx="195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AQ Master wired x1 Ms</a:t>
            </a:r>
          </a:p>
          <a:p>
            <a:r>
              <a:rPr lang="en-US" sz="1400" dirty="0"/>
              <a:t>A2118150101</a:t>
            </a:r>
          </a:p>
          <a:p>
            <a:r>
              <a:rPr lang="en-IN" sz="1400" dirty="0"/>
              <a:t>Mouse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6E62F-FC39-9A4E-7B55-17FFA76357DC}"/>
              </a:ext>
            </a:extLst>
          </p:cNvPr>
          <p:cNvSpPr txBox="1"/>
          <p:nvPr/>
        </p:nvSpPr>
        <p:spPr>
          <a:xfrm>
            <a:off x="8237178" y="2320576"/>
            <a:ext cx="265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Product code and Product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6A568-71BF-2B6F-4B15-602E67B72F8D}"/>
              </a:ext>
            </a:extLst>
          </p:cNvPr>
          <p:cNvSpPr txBox="1"/>
          <p:nvPr/>
        </p:nvSpPr>
        <p:spPr>
          <a:xfrm>
            <a:off x="8076953" y="3160392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$240.53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1A81C-3951-C5A3-DE7B-3E22F1181FDC}"/>
              </a:ext>
            </a:extLst>
          </p:cNvPr>
          <p:cNvSpPr txBox="1"/>
          <p:nvPr/>
        </p:nvSpPr>
        <p:spPr>
          <a:xfrm>
            <a:off x="10309642" y="3160392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$0.89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70C3A-7C56-2BDA-7933-1DE7DFFCD016}"/>
              </a:ext>
            </a:extLst>
          </p:cNvPr>
          <p:cNvSpPr txBox="1"/>
          <p:nvPr/>
        </p:nvSpPr>
        <p:spPr>
          <a:xfrm>
            <a:off x="8091766" y="284206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1006D-87F9-7937-FE80-8EA625FF217F}"/>
              </a:ext>
            </a:extLst>
          </p:cNvPr>
          <p:cNvSpPr txBox="1"/>
          <p:nvPr/>
        </p:nvSpPr>
        <p:spPr>
          <a:xfrm>
            <a:off x="10241866" y="2825639"/>
            <a:ext cx="8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Lowest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8F772C-E0FB-C54E-8DE2-A0585D50396B}"/>
              </a:ext>
            </a:extLst>
          </p:cNvPr>
          <p:cNvSpPr txBox="1"/>
          <p:nvPr/>
        </p:nvSpPr>
        <p:spPr>
          <a:xfrm>
            <a:off x="536999" y="4713220"/>
            <a:ext cx="6144986" cy="40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</p:txBody>
      </p:sp>
      <p:pic>
        <p:nvPicPr>
          <p:cNvPr id="22" name="Picture 6" descr="@codebasics">
            <a:extLst>
              <a:ext uri="{FF2B5EF4-FFF2-40B4-BE49-F238E27FC236}">
                <a16:creationId xmlns:a16="http://schemas.microsoft.com/office/drawing/2014/main" id="{2D22AAF6-1739-6F67-AAB8-CE96E691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26F06B-55DE-158C-547B-25F7CA030AEA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6759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0"/>
            <a:ext cx="12279086" cy="30698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161925" y="253989"/>
            <a:ext cx="10429875" cy="1535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6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en-US" dirty="0">
                <a:solidFill>
                  <a:srgbClr val="F8F8F8"/>
                </a:solidFill>
              </a:rPr>
              <a:t>G</a:t>
            </a:r>
            <a:r>
              <a:rPr lang="en-US" b="0" i="0" dirty="0">
                <a:solidFill>
                  <a:srgbClr val="F8F8F8"/>
                </a:solidFill>
                <a:effectLst/>
              </a:rPr>
              <a:t>enerate a report which contains the top 5 customers who received an average high pre_invoice_discount_pct for the fiscal year 2021 and in the Indian market ?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408214" y="5059701"/>
            <a:ext cx="529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2021, we offered nearly equal pre-invoice discount percentage to each of out top 5 customers, gives that Flipkart is the most discounted customer in the Indian market, which equals 30.83%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9B25997E-4723-307A-2E00-2648C4B236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913" y="2135547"/>
            <a:ext cx="4565195" cy="2220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FD1442-40D4-BC3D-C66B-4C648661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185314"/>
            <a:ext cx="5148943" cy="4184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BE0B63-5ED6-E2A9-E540-9C0F8D82C532}"/>
              </a:ext>
            </a:extLst>
          </p:cNvPr>
          <p:cNvSpPr txBox="1"/>
          <p:nvPr/>
        </p:nvSpPr>
        <p:spPr>
          <a:xfrm>
            <a:off x="332014" y="4546825"/>
            <a:ext cx="6144986" cy="40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</p:txBody>
      </p:sp>
      <p:pic>
        <p:nvPicPr>
          <p:cNvPr id="28" name="Picture 6" descr="@codebasics">
            <a:extLst>
              <a:ext uri="{FF2B5EF4-FFF2-40B4-BE49-F238E27FC236}">
                <a16:creationId xmlns:a16="http://schemas.microsoft.com/office/drawing/2014/main" id="{71E7C21E-48AF-69AE-1CA7-9BAE9F425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993C29-3ACF-CFD1-05B5-94B611F371E7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67964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1"/>
            <a:ext cx="12279086" cy="3167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0" y="137864"/>
            <a:ext cx="104298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7</a:t>
            </a:r>
          </a:p>
          <a:p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YAFdJjTk5UU 0"/>
              </a:rPr>
              <a:t>Get the complete report of the Gross sales amount for the customer “AtliQ Exclusive” for each month. This analysis helps to get an idea of low and</a:t>
            </a:r>
            <a:r>
              <a:rPr lang="en-US" dirty="0">
                <a:solidFill>
                  <a:srgbClr val="F8F8F8"/>
                </a:solidFill>
                <a:latin typeface="YAFdJjTk5UU 0"/>
              </a:rPr>
              <a:t> </a:t>
            </a:r>
            <a:r>
              <a:rPr lang="en-US" b="0" i="0" dirty="0">
                <a:solidFill>
                  <a:srgbClr val="F8F8F8"/>
                </a:solidFill>
                <a:effectLst/>
                <a:latin typeface="YAFdJjTk5UU 0"/>
              </a:rPr>
              <a:t>high-performing months and take strategic decisions ?</a:t>
            </a:r>
            <a:endParaRPr lang="en-US" dirty="0">
              <a:solidFill>
                <a:srgbClr val="F8F8F8"/>
              </a:solidFill>
              <a:effectLst/>
              <a:latin typeface="YAFdJjTk5UU 0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08D129A9-5E55-E50A-DE66-6A4967E9A1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40" y="1961653"/>
            <a:ext cx="4937343" cy="4758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F83B4E-F0FC-537C-329C-27461DD4EFDB}"/>
              </a:ext>
            </a:extLst>
          </p:cNvPr>
          <p:cNvSpPr txBox="1"/>
          <p:nvPr/>
        </p:nvSpPr>
        <p:spPr>
          <a:xfrm>
            <a:off x="5924550" y="4458107"/>
            <a:ext cx="6166756" cy="226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2680"/>
              </a:spcBef>
            </a:pPr>
            <a:r>
              <a:rPr lang="en-US" sz="2400" b="1" u="sng" dirty="0"/>
              <a:t>Insights</a:t>
            </a:r>
            <a:endParaRPr lang="en-US" sz="2400" dirty="0">
              <a:cs typeface="Trebuchet MS"/>
            </a:endParaRPr>
          </a:p>
          <a:p>
            <a:pPr marL="299720" marR="161290" indent="-285750">
              <a:lnSpc>
                <a:spcPct val="122800"/>
              </a:lnSpc>
              <a:spcBef>
                <a:spcPts val="1195"/>
              </a:spcBef>
              <a:buFont typeface="Arial" panose="020B0604020202020204" pitchFamily="34" charset="0"/>
              <a:buChar char="•"/>
            </a:pPr>
            <a:r>
              <a:rPr lang="en-US" sz="1800" spc="-140" dirty="0">
                <a:cs typeface="Verdana"/>
              </a:rPr>
              <a:t>The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b="1" dirty="0">
                <a:cs typeface="Trebuchet MS"/>
              </a:rPr>
              <a:t>lowest</a:t>
            </a:r>
            <a:r>
              <a:rPr lang="en-US" sz="1800" b="1" spc="-295" dirty="0">
                <a:cs typeface="Trebuchet MS"/>
              </a:rPr>
              <a:t> </a:t>
            </a:r>
            <a:r>
              <a:rPr lang="en-US" sz="1800" spc="-130" dirty="0">
                <a:cs typeface="Verdana"/>
              </a:rPr>
              <a:t>Gross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spc="-75" dirty="0">
                <a:cs typeface="Verdana"/>
              </a:rPr>
              <a:t>sales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spc="-100" dirty="0">
                <a:cs typeface="Verdana"/>
              </a:rPr>
              <a:t>total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spc="-145" dirty="0">
                <a:cs typeface="Verdana"/>
              </a:rPr>
              <a:t>for </a:t>
            </a:r>
            <a:r>
              <a:rPr lang="en-US" sz="1800" spc="-440" dirty="0">
                <a:cs typeface="Verdana"/>
              </a:rPr>
              <a:t>      </a:t>
            </a:r>
            <a:r>
              <a:rPr lang="en-US" sz="1800" spc="-20" dirty="0">
                <a:cs typeface="Verdana"/>
              </a:rPr>
              <a:t>both </a:t>
            </a:r>
            <a:r>
              <a:rPr lang="en-US" sz="1800" spc="-85" dirty="0">
                <a:cs typeface="Verdana"/>
              </a:rPr>
              <a:t>fiscal </a:t>
            </a:r>
            <a:r>
              <a:rPr lang="en-US" sz="1800" spc="-490" dirty="0">
                <a:cs typeface="Verdana"/>
              </a:rPr>
              <a:t> </a:t>
            </a:r>
            <a:r>
              <a:rPr lang="en-US" sz="1800" spc="-105" dirty="0">
                <a:cs typeface="Verdana"/>
              </a:rPr>
              <a:t>years </a:t>
            </a:r>
            <a:r>
              <a:rPr lang="en-US" sz="1800" spc="-484" dirty="0">
                <a:cs typeface="Verdana"/>
              </a:rPr>
              <a:t> </a:t>
            </a:r>
            <a:r>
              <a:rPr lang="en-US" sz="1800" spc="-120" dirty="0">
                <a:cs typeface="Verdana"/>
              </a:rPr>
              <a:t>is </a:t>
            </a:r>
            <a:r>
              <a:rPr lang="en-US" sz="1800" spc="-484" dirty="0">
                <a:cs typeface="Verdana"/>
              </a:rPr>
              <a:t> </a:t>
            </a:r>
            <a:r>
              <a:rPr lang="en-US" sz="1800" spc="-110" dirty="0">
                <a:cs typeface="Verdana"/>
              </a:rPr>
              <a:t>in </a:t>
            </a:r>
            <a:r>
              <a:rPr lang="en-US" sz="1800" b="1" spc="-110" dirty="0">
                <a:cs typeface="Verdana"/>
              </a:rPr>
              <a:t>March(2020)</a:t>
            </a:r>
          </a:p>
          <a:p>
            <a:pPr marL="299720" marR="161290" indent="-285750">
              <a:lnSpc>
                <a:spcPct val="122800"/>
              </a:lnSpc>
              <a:spcBef>
                <a:spcPts val="1195"/>
              </a:spcBef>
              <a:buFont typeface="Arial" panose="020B0604020202020204" pitchFamily="34" charset="0"/>
              <a:buChar char="•"/>
            </a:pPr>
            <a:r>
              <a:rPr lang="en-US" sz="1800" spc="-110" dirty="0">
                <a:cs typeface="Verdana"/>
              </a:rPr>
              <a:t>The</a:t>
            </a:r>
            <a:r>
              <a:rPr lang="en-US" sz="1800" b="1" spc="-110" dirty="0">
                <a:cs typeface="Verdana"/>
              </a:rPr>
              <a:t> Highest </a:t>
            </a:r>
            <a:r>
              <a:rPr lang="en-US" sz="1800" spc="-110" dirty="0">
                <a:cs typeface="Verdana"/>
              </a:rPr>
              <a:t>Gross </a:t>
            </a:r>
            <a:r>
              <a:rPr lang="en-US" sz="1800" spc="-75" dirty="0">
                <a:cs typeface="Verdana"/>
              </a:rPr>
              <a:t>sales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spc="-100" dirty="0">
                <a:cs typeface="Verdana"/>
              </a:rPr>
              <a:t>total </a:t>
            </a:r>
            <a:r>
              <a:rPr lang="en-US" sz="1800" spc="-445" dirty="0">
                <a:cs typeface="Verdana"/>
              </a:rPr>
              <a:t> </a:t>
            </a:r>
            <a:r>
              <a:rPr lang="en-US" sz="1800" spc="-145" dirty="0">
                <a:cs typeface="Verdana"/>
              </a:rPr>
              <a:t>for </a:t>
            </a:r>
            <a:r>
              <a:rPr lang="en-US" sz="1800" spc="-440" dirty="0">
                <a:cs typeface="Verdana"/>
              </a:rPr>
              <a:t>      </a:t>
            </a:r>
            <a:r>
              <a:rPr lang="en-US" sz="1800" spc="-20" dirty="0">
                <a:cs typeface="Verdana"/>
              </a:rPr>
              <a:t>both </a:t>
            </a:r>
            <a:r>
              <a:rPr lang="en-US" sz="1800" spc="-85" dirty="0">
                <a:cs typeface="Verdana"/>
              </a:rPr>
              <a:t>fiscal </a:t>
            </a:r>
            <a:r>
              <a:rPr lang="en-US" sz="1800" spc="-490" dirty="0">
                <a:cs typeface="Verdana"/>
              </a:rPr>
              <a:t> </a:t>
            </a:r>
            <a:r>
              <a:rPr lang="en-US" sz="1800" spc="-105" dirty="0">
                <a:cs typeface="Verdana"/>
              </a:rPr>
              <a:t>years </a:t>
            </a:r>
            <a:r>
              <a:rPr lang="en-US" sz="1800" spc="-484" dirty="0">
                <a:cs typeface="Verdana"/>
              </a:rPr>
              <a:t> </a:t>
            </a:r>
            <a:r>
              <a:rPr lang="en-US" sz="1800" spc="-120" dirty="0">
                <a:cs typeface="Verdana"/>
              </a:rPr>
              <a:t>is </a:t>
            </a:r>
            <a:r>
              <a:rPr lang="en-US" sz="1800" spc="-484" dirty="0">
                <a:cs typeface="Verdana"/>
              </a:rPr>
              <a:t> </a:t>
            </a:r>
            <a:r>
              <a:rPr lang="en-US" sz="1800" spc="-110" dirty="0">
                <a:cs typeface="Verdana"/>
              </a:rPr>
              <a:t>in</a:t>
            </a:r>
            <a:r>
              <a:rPr lang="en-US" sz="1800" b="1" spc="-110" dirty="0">
                <a:cs typeface="Verdana"/>
              </a:rPr>
              <a:t> November(2020)</a:t>
            </a: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endParaRPr lang="en-US" sz="1800" spc="-110" dirty="0">
              <a:cs typeface="Verdana"/>
            </a:endParaRPr>
          </a:p>
        </p:txBody>
      </p:sp>
      <p:pic>
        <p:nvPicPr>
          <p:cNvPr id="17" name="Picture 6" descr="@codebasics">
            <a:extLst>
              <a:ext uri="{FF2B5EF4-FFF2-40B4-BE49-F238E27FC236}">
                <a16:creationId xmlns:a16="http://schemas.microsoft.com/office/drawing/2014/main" id="{FF9D1973-5A4B-3D8E-1B50-1E077E11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F5BC19-DE08-BD71-2E30-54308070EF83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26581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1"/>
            <a:ext cx="12279086" cy="2667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0" y="137864"/>
            <a:ext cx="10429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8</a:t>
            </a:r>
          </a:p>
          <a:p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F8F8F8"/>
                </a:solidFill>
                <a:effectLst/>
              </a:rPr>
              <a:t>In which quarter of 2020, got the maximum total_sold_quantity?</a:t>
            </a:r>
            <a:endParaRPr lang="en-US" dirty="0">
              <a:solidFill>
                <a:srgbClr val="F8F8F8"/>
              </a:solidFill>
              <a:effectLst/>
              <a:latin typeface="YAFdJjTk5UU 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83B4E-F0FC-537C-329C-27461DD4EFDB}"/>
              </a:ext>
            </a:extLst>
          </p:cNvPr>
          <p:cNvSpPr txBox="1"/>
          <p:nvPr/>
        </p:nvSpPr>
        <p:spPr>
          <a:xfrm>
            <a:off x="438150" y="5015267"/>
            <a:ext cx="6166756" cy="1793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Quarter 1 </a:t>
            </a:r>
            <a:r>
              <a:rPr lang="en-US" sz="1600" dirty="0"/>
              <a:t>of FY 2020 saw the most units sold overall, while </a:t>
            </a:r>
            <a:r>
              <a:rPr lang="en-US" sz="1600" b="1" dirty="0"/>
              <a:t>Quarter</a:t>
            </a:r>
            <a:r>
              <a:rPr lang="en-US" sz="1600" dirty="0"/>
              <a:t> </a:t>
            </a:r>
            <a:r>
              <a:rPr lang="en-US" sz="1600" b="1" dirty="0"/>
              <a:t>3</a:t>
            </a:r>
            <a:r>
              <a:rPr lang="en-US" sz="1600" dirty="0"/>
              <a:t> had the fewest.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highest and lowest overall sold quantity is in</a:t>
            </a:r>
            <a:r>
              <a:rPr lang="en-US" sz="1600" b="1" dirty="0"/>
              <a:t> December </a:t>
            </a:r>
            <a:r>
              <a:rPr lang="en-US" sz="1600" dirty="0"/>
              <a:t>and </a:t>
            </a:r>
            <a:r>
              <a:rPr lang="en-US" sz="1600" b="1" dirty="0"/>
              <a:t>March</a:t>
            </a:r>
            <a:r>
              <a:rPr lang="en-US" sz="1600" dirty="0"/>
              <a:t>.</a:t>
            </a: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endParaRPr lang="en-US" sz="1800" spc="-110" dirty="0">
              <a:cs typeface="Verdana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EC8AE685-BB35-FEA4-F094-56B70E34AE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946" y="1814682"/>
            <a:ext cx="4058994" cy="2262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7B84A-2FFB-45C6-74E2-CA5154F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86" y="1583035"/>
            <a:ext cx="4481999" cy="4523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879E03-EDE8-B4FE-07D8-A3920B16F06F}"/>
              </a:ext>
            </a:extLst>
          </p:cNvPr>
          <p:cNvSpPr txBox="1"/>
          <p:nvPr/>
        </p:nvSpPr>
        <p:spPr>
          <a:xfrm>
            <a:off x="609698" y="4500654"/>
            <a:ext cx="6166756" cy="40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</p:txBody>
      </p:sp>
      <p:pic>
        <p:nvPicPr>
          <p:cNvPr id="9" name="Picture 6" descr="@codebasics">
            <a:extLst>
              <a:ext uri="{FF2B5EF4-FFF2-40B4-BE49-F238E27FC236}">
                <a16:creationId xmlns:a16="http://schemas.microsoft.com/office/drawing/2014/main" id="{63C5DA2C-0284-13BA-3B74-FA16A220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4EE03B-D7DD-5500-52D9-672A8447270E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273886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1"/>
            <a:ext cx="12279086" cy="3167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76200" y="236523"/>
            <a:ext cx="10429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9</a:t>
            </a:r>
          </a:p>
          <a:p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F8F8F8"/>
                </a:solidFill>
                <a:effectLst/>
              </a:rPr>
              <a:t>Which channel helped to bring more gross sales in the fiscal year 2021 and the percentage of contribution?</a:t>
            </a:r>
            <a:endParaRPr lang="en-US" dirty="0">
              <a:solidFill>
                <a:srgbClr val="F8F8F8"/>
              </a:solidFill>
              <a:effectLst/>
              <a:latin typeface="YAFdJjTk5UU 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83B4E-F0FC-537C-329C-27461DD4EFDB}"/>
              </a:ext>
            </a:extLst>
          </p:cNvPr>
          <p:cNvSpPr txBox="1"/>
          <p:nvPr/>
        </p:nvSpPr>
        <p:spPr>
          <a:xfrm>
            <a:off x="352522" y="5069696"/>
            <a:ext cx="61667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Retailer</a:t>
            </a:r>
            <a:r>
              <a:rPr lang="en-US" sz="1600" dirty="0"/>
              <a:t> are </a:t>
            </a:r>
            <a:r>
              <a:rPr lang="en-US" sz="1600" b="1" dirty="0"/>
              <a:t>contributing highest </a:t>
            </a:r>
            <a:r>
              <a:rPr lang="en-US" sz="1600" dirty="0"/>
              <a:t>that is</a:t>
            </a:r>
            <a:r>
              <a:rPr lang="en-US" sz="1600" b="1" dirty="0"/>
              <a:t> (73.22%), </a:t>
            </a:r>
            <a:r>
              <a:rPr lang="en-US" sz="1600" dirty="0"/>
              <a:t>to gross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Distributor</a:t>
            </a:r>
            <a:r>
              <a:rPr lang="en-US" sz="1600" dirty="0"/>
              <a:t> are </a:t>
            </a:r>
            <a:r>
              <a:rPr lang="en-US" sz="1600" b="1" dirty="0"/>
              <a:t>contributing</a:t>
            </a:r>
            <a:r>
              <a:rPr lang="en-US" sz="1600" dirty="0"/>
              <a:t> around </a:t>
            </a:r>
            <a:r>
              <a:rPr lang="en-US" sz="1600" b="1" dirty="0"/>
              <a:t>15.48 % </a:t>
            </a:r>
            <a:r>
              <a:rPr lang="en-US" sz="1600" dirty="0"/>
              <a:t>to gross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remaining </a:t>
            </a:r>
            <a:r>
              <a:rPr lang="en-US" sz="1600" b="1" dirty="0"/>
              <a:t>11.31 % </a:t>
            </a:r>
            <a:r>
              <a:rPr lang="en-US" sz="1600" dirty="0"/>
              <a:t>is contributed by </a:t>
            </a:r>
            <a:r>
              <a:rPr lang="en-US" sz="1600" b="1" dirty="0"/>
              <a:t>Direct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79E03-EDE8-B4FE-07D8-A3920B16F06F}"/>
              </a:ext>
            </a:extLst>
          </p:cNvPr>
          <p:cNvSpPr txBox="1"/>
          <p:nvPr/>
        </p:nvSpPr>
        <p:spPr>
          <a:xfrm>
            <a:off x="609698" y="4500654"/>
            <a:ext cx="6166756" cy="40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3CD7428-BC27-F3B8-05E4-A879CB2880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874" y="1972227"/>
            <a:ext cx="5769621" cy="2163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E716A-B1D8-44EE-60E7-03B84D91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02" y="1934758"/>
            <a:ext cx="5063024" cy="4182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6" descr="@codebasics">
            <a:extLst>
              <a:ext uri="{FF2B5EF4-FFF2-40B4-BE49-F238E27FC236}">
                <a16:creationId xmlns:a16="http://schemas.microsoft.com/office/drawing/2014/main" id="{A0E14E9B-627A-6E39-1222-6C476C0F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949BF-0849-EB00-BEC6-708B8461D705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207001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24000" y="-45416"/>
            <a:ext cx="12240000" cy="40168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0" y="137864"/>
            <a:ext cx="10429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10</a:t>
            </a:r>
          </a:p>
          <a:p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Get the Top 3 products in each division that have a high total_sold_quantity in the fiscal year 2021 ?</a:t>
            </a:r>
            <a:r>
              <a:rPr lang="en-US" dirty="0"/>
              <a:t>?</a:t>
            </a: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FF180BC6-6289-28C0-A6F9-34B034B452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471" y="2097200"/>
            <a:ext cx="10091057" cy="4379799"/>
          </a:xfrm>
          <a:prstGeom prst="rect">
            <a:avLst/>
          </a:prstGeom>
        </p:spPr>
      </p:pic>
      <p:pic>
        <p:nvPicPr>
          <p:cNvPr id="6" name="Picture 6" descr="@codebasics">
            <a:extLst>
              <a:ext uri="{FF2B5EF4-FFF2-40B4-BE49-F238E27FC236}">
                <a16:creationId xmlns:a16="http://schemas.microsoft.com/office/drawing/2014/main" id="{F725A007-CBAB-CDBE-7EF8-9346B982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B95D2-E48A-48B0-51F9-988D69B2F678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169479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F172D9-90D6-8468-56FA-34E60F888C55}"/>
              </a:ext>
            </a:extLst>
          </p:cNvPr>
          <p:cNvSpPr/>
          <p:nvPr/>
        </p:nvSpPr>
        <p:spPr>
          <a:xfrm>
            <a:off x="0" y="0"/>
            <a:ext cx="4750850" cy="34741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1DB35B-8723-311D-040B-7EE91C98E017}"/>
              </a:ext>
            </a:extLst>
          </p:cNvPr>
          <p:cNvSpPr/>
          <p:nvPr/>
        </p:nvSpPr>
        <p:spPr>
          <a:xfrm>
            <a:off x="3570514" y="1609493"/>
            <a:ext cx="4900911" cy="3920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A67D73-20DB-EE42-47B3-051FFCA331D7}"/>
              </a:ext>
            </a:extLst>
          </p:cNvPr>
          <p:cNvSpPr/>
          <p:nvPr/>
        </p:nvSpPr>
        <p:spPr>
          <a:xfrm>
            <a:off x="7441150" y="3429001"/>
            <a:ext cx="475085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CA2C4-30E4-2891-753A-CC7DDDE4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3" y="387324"/>
            <a:ext cx="3481360" cy="2239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3F525-8153-8E48-D3DC-FD85725E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2" y="2166235"/>
            <a:ext cx="3336036" cy="2360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6CC38-7216-D9A4-1884-37B18B37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97" y="3907972"/>
            <a:ext cx="3574489" cy="2034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BF5EDA-C42D-A40C-BB51-CFDAD1C86B1E}"/>
              </a:ext>
            </a:extLst>
          </p:cNvPr>
          <p:cNvSpPr txBox="1"/>
          <p:nvPr/>
        </p:nvSpPr>
        <p:spPr>
          <a:xfrm>
            <a:off x="595937" y="2827805"/>
            <a:ext cx="103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Premium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35EC1A-26D0-00D3-4149-ECFAFFFE05B3}"/>
              </a:ext>
            </a:extLst>
          </p:cNvPr>
          <p:cNvSpPr txBox="1"/>
          <p:nvPr/>
        </p:nvSpPr>
        <p:spPr>
          <a:xfrm>
            <a:off x="1941832" y="2827805"/>
            <a:ext cx="89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2F438-41A0-D2AC-0B4B-1DF1732A164D}"/>
              </a:ext>
            </a:extLst>
          </p:cNvPr>
          <p:cNvSpPr txBox="1"/>
          <p:nvPr/>
        </p:nvSpPr>
        <p:spPr>
          <a:xfrm>
            <a:off x="2863107" y="2814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CBBF9-B1A8-8AAE-D2C3-DEA3F3D5ECCC}"/>
              </a:ext>
            </a:extLst>
          </p:cNvPr>
          <p:cNvSpPr txBox="1"/>
          <p:nvPr/>
        </p:nvSpPr>
        <p:spPr>
          <a:xfrm>
            <a:off x="4488618" y="4633284"/>
            <a:ext cx="1041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YAFdJjTk5UU 0"/>
              </a:rPr>
              <a:t>Standard</a:t>
            </a:r>
            <a:endParaRPr lang="en-IN" dirty="0">
              <a:solidFill>
                <a:schemeClr val="bg1"/>
              </a:solidFill>
              <a:effectLst/>
              <a:latin typeface="YAFdJjTk5UU 0"/>
            </a:endParaRPr>
          </a:p>
          <a:p>
            <a:r>
              <a:rPr lang="en-IN" b="0" i="0" dirty="0">
                <a:solidFill>
                  <a:schemeClr val="bg1"/>
                </a:solidFill>
                <a:effectLst/>
                <a:latin typeface="YAFdJjTk5UU 0"/>
              </a:rPr>
              <a:t>Blue</a:t>
            </a:r>
            <a:endParaRPr lang="en-IN" dirty="0">
              <a:solidFill>
                <a:schemeClr val="bg1"/>
              </a:solidFill>
              <a:effectLst/>
              <a:latin typeface="YAFdJjTk5UU 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844F-CEB3-59F1-9455-8859030FCA5A}"/>
              </a:ext>
            </a:extLst>
          </p:cNvPr>
          <p:cNvSpPr txBox="1"/>
          <p:nvPr/>
        </p:nvSpPr>
        <p:spPr>
          <a:xfrm>
            <a:off x="5798414" y="4633283"/>
            <a:ext cx="91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Red Plus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4D396-484A-ED84-2775-1DADBCF6849A}"/>
              </a:ext>
            </a:extLst>
          </p:cNvPr>
          <p:cNvSpPr txBox="1"/>
          <p:nvPr/>
        </p:nvSpPr>
        <p:spPr>
          <a:xfrm>
            <a:off x="6636608" y="4600605"/>
            <a:ext cx="1341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Premium Misty Green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8B31EC-9CED-77FF-13B7-563653ED1F35}"/>
              </a:ext>
            </a:extLst>
          </p:cNvPr>
          <p:cNvSpPr txBox="1"/>
          <p:nvPr/>
        </p:nvSpPr>
        <p:spPr>
          <a:xfrm>
            <a:off x="8108891" y="6177716"/>
            <a:ext cx="127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Standard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F3628-3EE5-6D96-0789-0900360B245A}"/>
              </a:ext>
            </a:extLst>
          </p:cNvPr>
          <p:cNvSpPr txBox="1"/>
          <p:nvPr/>
        </p:nvSpPr>
        <p:spPr>
          <a:xfrm>
            <a:off x="9413930" y="6177716"/>
            <a:ext cx="127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Standard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3860BE-AB90-97C3-DFE8-096D4CDB950B}"/>
              </a:ext>
            </a:extLst>
          </p:cNvPr>
          <p:cNvSpPr txBox="1"/>
          <p:nvPr/>
        </p:nvSpPr>
        <p:spPr>
          <a:xfrm>
            <a:off x="10829195" y="6177716"/>
            <a:ext cx="937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Plus 1</a:t>
            </a:r>
          </a:p>
        </p:txBody>
      </p:sp>
      <p:pic>
        <p:nvPicPr>
          <p:cNvPr id="32" name="Picture 6" descr="@codebasics">
            <a:extLst>
              <a:ext uri="{FF2B5EF4-FFF2-40B4-BE49-F238E27FC236}">
                <a16:creationId xmlns:a16="http://schemas.microsoft.com/office/drawing/2014/main" id="{B5B62614-318F-F031-F9C5-CD79AB49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A588A3-3C4C-820D-1100-C363ADE48B1E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54284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0">
            <a:extLst>
              <a:ext uri="{FF2B5EF4-FFF2-40B4-BE49-F238E27FC236}">
                <a16:creationId xmlns:a16="http://schemas.microsoft.com/office/drawing/2014/main" id="{D44C0233-2FD7-F884-5A01-221A77CF09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7692"/>
            <a:ext cx="12192000" cy="3676178"/>
          </a:xfrm>
          <a:prstGeom prst="rect">
            <a:avLst/>
          </a:prstGeom>
        </p:spPr>
      </p:pic>
      <p:pic>
        <p:nvPicPr>
          <p:cNvPr id="9" name="object 20">
            <a:extLst>
              <a:ext uri="{FF2B5EF4-FFF2-40B4-BE49-F238E27FC236}">
                <a16:creationId xmlns:a16="http://schemas.microsoft.com/office/drawing/2014/main" id="{1807D33F-9092-807F-2419-80D88D77B3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1914"/>
            <a:ext cx="12192000" cy="34366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447A5F-5354-E294-FD03-4444B0BB2157}"/>
              </a:ext>
            </a:extLst>
          </p:cNvPr>
          <p:cNvSpPr/>
          <p:nvPr/>
        </p:nvSpPr>
        <p:spPr>
          <a:xfrm>
            <a:off x="1224643" y="1175658"/>
            <a:ext cx="9742714" cy="4332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D8F9B-351B-9307-C915-04BC712915AC}"/>
              </a:ext>
            </a:extLst>
          </p:cNvPr>
          <p:cNvSpPr txBox="1"/>
          <p:nvPr/>
        </p:nvSpPr>
        <p:spPr>
          <a:xfrm>
            <a:off x="3276734" y="2480884"/>
            <a:ext cx="5312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DA4BF17-29B0-B77A-7B4D-DE57E4D9EF2A}"/>
              </a:ext>
            </a:extLst>
          </p:cNvPr>
          <p:cNvSpPr/>
          <p:nvPr/>
        </p:nvSpPr>
        <p:spPr>
          <a:xfrm rot="16200000">
            <a:off x="9002489" y="3668487"/>
            <a:ext cx="3189514" cy="3189512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91CCAF0-D4D4-8C35-76AC-DC2FAC12BA9B}"/>
              </a:ext>
            </a:extLst>
          </p:cNvPr>
          <p:cNvSpPr/>
          <p:nvPr/>
        </p:nvSpPr>
        <p:spPr>
          <a:xfrm flipV="1">
            <a:off x="-10885" y="-21772"/>
            <a:ext cx="3494316" cy="2982685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99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F7E84DC-6F02-848B-22C7-6123E38802F6}"/>
              </a:ext>
            </a:extLst>
          </p:cNvPr>
          <p:cNvSpPr/>
          <p:nvPr/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E1F73934-F77B-D31B-BA44-48D001299391}"/>
              </a:ext>
            </a:extLst>
          </p:cNvPr>
          <p:cNvSpPr/>
          <p:nvPr/>
        </p:nvSpPr>
        <p:spPr>
          <a:xfrm>
            <a:off x="4657723" y="4305299"/>
            <a:ext cx="1097280" cy="1097280"/>
          </a:xfrm>
          <a:prstGeom prst="teardrop">
            <a:avLst/>
          </a:prstGeom>
          <a:solidFill>
            <a:schemeClr val="bg1"/>
          </a:solidFill>
          <a:ln w="9525"/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44D3A1E7-B553-F745-8637-AD09D354316C}"/>
              </a:ext>
            </a:extLst>
          </p:cNvPr>
          <p:cNvSpPr/>
          <p:nvPr/>
        </p:nvSpPr>
        <p:spPr>
          <a:xfrm rot="5400000">
            <a:off x="4657723" y="3103245"/>
            <a:ext cx="1097280" cy="1097280"/>
          </a:xfrm>
          <a:prstGeom prst="teardrop">
            <a:avLst/>
          </a:prstGeom>
          <a:solidFill>
            <a:schemeClr val="bg1"/>
          </a:solidFill>
          <a:ln w="9525"/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64BB45E1-A6EC-65A8-38B4-E19D9E41C4AD}"/>
              </a:ext>
            </a:extLst>
          </p:cNvPr>
          <p:cNvSpPr/>
          <p:nvPr/>
        </p:nvSpPr>
        <p:spPr>
          <a:xfrm flipH="1">
            <a:off x="5888359" y="4305299"/>
            <a:ext cx="1097280" cy="1097280"/>
          </a:xfrm>
          <a:prstGeom prst="teardrop">
            <a:avLst/>
          </a:prstGeom>
          <a:solidFill>
            <a:schemeClr val="bg1"/>
          </a:solidFill>
          <a:ln w="9525"/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DA790461-45CB-86D5-3161-932ACA3EAF46}"/>
              </a:ext>
            </a:extLst>
          </p:cNvPr>
          <p:cNvSpPr/>
          <p:nvPr/>
        </p:nvSpPr>
        <p:spPr>
          <a:xfrm rot="16200000" flipH="1">
            <a:off x="5888358" y="3094345"/>
            <a:ext cx="1097280" cy="1097280"/>
          </a:xfrm>
          <a:prstGeom prst="teardrop">
            <a:avLst/>
          </a:prstGeom>
          <a:solidFill>
            <a:schemeClr val="bg1"/>
          </a:solidFill>
          <a:ln w="9525"/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022A-1E8E-07AC-E2FD-6CB558ABFD9D}"/>
              </a:ext>
            </a:extLst>
          </p:cNvPr>
          <p:cNvSpPr txBox="1"/>
          <p:nvPr/>
        </p:nvSpPr>
        <p:spPr>
          <a:xfrm>
            <a:off x="3921440" y="585667"/>
            <a:ext cx="3667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AECB4-D25D-275D-2C61-E44429C60823}"/>
              </a:ext>
            </a:extLst>
          </p:cNvPr>
          <p:cNvSpPr txBox="1"/>
          <p:nvPr/>
        </p:nvSpPr>
        <p:spPr>
          <a:xfrm>
            <a:off x="5022659" y="33813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186BA-EC43-6B44-B331-EDC0539B2B83}"/>
              </a:ext>
            </a:extLst>
          </p:cNvPr>
          <p:cNvSpPr txBox="1"/>
          <p:nvPr/>
        </p:nvSpPr>
        <p:spPr>
          <a:xfrm>
            <a:off x="6253294" y="33902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215AA-5B0D-0C0E-D9E4-292EF1AAC327}"/>
              </a:ext>
            </a:extLst>
          </p:cNvPr>
          <p:cNvSpPr txBox="1"/>
          <p:nvPr/>
        </p:nvSpPr>
        <p:spPr>
          <a:xfrm>
            <a:off x="5022659" y="459232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DC40A-501B-93BD-A828-4A2ABD5ECD50}"/>
              </a:ext>
            </a:extLst>
          </p:cNvPr>
          <p:cNvSpPr txBox="1"/>
          <p:nvPr/>
        </p:nvSpPr>
        <p:spPr>
          <a:xfrm>
            <a:off x="6253294" y="459232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794BE-4919-E821-FE15-A69490564908}"/>
              </a:ext>
            </a:extLst>
          </p:cNvPr>
          <p:cNvSpPr txBox="1"/>
          <p:nvPr/>
        </p:nvSpPr>
        <p:spPr>
          <a:xfrm>
            <a:off x="1765104" y="3241417"/>
            <a:ext cx="3124200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BACKGROUND/CONTEXT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B79DE-A258-A32F-0604-D3312AB45B00}"/>
              </a:ext>
            </a:extLst>
          </p:cNvPr>
          <p:cNvSpPr txBox="1"/>
          <p:nvPr/>
        </p:nvSpPr>
        <p:spPr>
          <a:xfrm>
            <a:off x="7192457" y="3149858"/>
            <a:ext cx="4772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Getting Familiar With AtliQ-Business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0EB29C-19FC-A39D-9980-A7860DE5DFA4}"/>
              </a:ext>
            </a:extLst>
          </p:cNvPr>
          <p:cNvSpPr txBox="1"/>
          <p:nvPr/>
        </p:nvSpPr>
        <p:spPr>
          <a:xfrm>
            <a:off x="1234307" y="4853939"/>
            <a:ext cx="3205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Getting Familiar with input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3BFD33-50C4-B8D8-F720-6C8D3632BA3B}"/>
              </a:ext>
            </a:extLst>
          </p:cNvPr>
          <p:cNvSpPr txBox="1"/>
          <p:nvPr/>
        </p:nvSpPr>
        <p:spPr>
          <a:xfrm>
            <a:off x="7350574" y="4756248"/>
            <a:ext cx="4455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Ad-Hoc request along with Queried result, Visualization and Insides</a:t>
            </a:r>
          </a:p>
        </p:txBody>
      </p:sp>
      <p:pic>
        <p:nvPicPr>
          <p:cNvPr id="29" name="Picture 6" descr="@codebasics">
            <a:extLst>
              <a:ext uri="{FF2B5EF4-FFF2-40B4-BE49-F238E27FC236}">
                <a16:creationId xmlns:a16="http://schemas.microsoft.com/office/drawing/2014/main" id="{F143257C-E5AA-849C-CBDE-13CDEDFA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4BEAE5-E60A-75B7-77B3-9D9E15AEE6E8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34878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28FD5-23B2-8A5F-83EC-D1A65B574FFB}"/>
              </a:ext>
            </a:extLst>
          </p:cNvPr>
          <p:cNvSpPr/>
          <p:nvPr/>
        </p:nvSpPr>
        <p:spPr>
          <a:xfrm>
            <a:off x="-76200" y="-87085"/>
            <a:ext cx="12279086" cy="30874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98CEC8-ED8B-BB9E-1C14-C06A8A15B4AD}"/>
              </a:ext>
            </a:extLst>
          </p:cNvPr>
          <p:cNvSpPr/>
          <p:nvPr/>
        </p:nvSpPr>
        <p:spPr>
          <a:xfrm>
            <a:off x="676276" y="2395532"/>
            <a:ext cx="2085975" cy="126682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Company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742547-C35C-067D-969A-D82320748D8D}"/>
              </a:ext>
            </a:extLst>
          </p:cNvPr>
          <p:cNvSpPr/>
          <p:nvPr/>
        </p:nvSpPr>
        <p:spPr>
          <a:xfrm>
            <a:off x="3662363" y="2395533"/>
            <a:ext cx="2085975" cy="126682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33E589-A0C8-202A-42A1-423CAB02AE29}"/>
              </a:ext>
            </a:extLst>
          </p:cNvPr>
          <p:cNvSpPr/>
          <p:nvPr/>
        </p:nvSpPr>
        <p:spPr>
          <a:xfrm>
            <a:off x="6648450" y="2395535"/>
            <a:ext cx="2085975" cy="126682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Background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86721B-99D8-EB16-FC2C-BE5FD526A500}"/>
              </a:ext>
            </a:extLst>
          </p:cNvPr>
          <p:cNvSpPr/>
          <p:nvPr/>
        </p:nvSpPr>
        <p:spPr>
          <a:xfrm>
            <a:off x="9382125" y="2395535"/>
            <a:ext cx="2085975" cy="126682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026C7-1F6C-A255-8F27-D0F87FE2F281}"/>
              </a:ext>
            </a:extLst>
          </p:cNvPr>
          <p:cNvSpPr txBox="1"/>
          <p:nvPr/>
        </p:nvSpPr>
        <p:spPr>
          <a:xfrm>
            <a:off x="3645694" y="606564"/>
            <a:ext cx="4919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Background/Context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1E5D5-2486-1851-5CE9-7200C16C7CE4}"/>
              </a:ext>
            </a:extLst>
          </p:cNvPr>
          <p:cNvSpPr txBox="1"/>
          <p:nvPr/>
        </p:nvSpPr>
        <p:spPr>
          <a:xfrm>
            <a:off x="676276" y="4094494"/>
            <a:ext cx="20859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AtliQ-Hardware (Imaginery Company) one of the leading Computer Hardware producers in India.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8BF79-4573-C1DD-3FB1-4E1CC33AA979}"/>
              </a:ext>
            </a:extLst>
          </p:cNvPr>
          <p:cNvSpPr txBox="1"/>
          <p:nvPr/>
        </p:nvSpPr>
        <p:spPr>
          <a:xfrm>
            <a:off x="3662363" y="4094494"/>
            <a:ext cx="20859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There are 10 ad-hoc requests for which the company needs insights.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E65B7-B4CF-B3DB-B04B-9A1826934147}"/>
              </a:ext>
            </a:extLst>
          </p:cNvPr>
          <p:cNvSpPr txBox="1"/>
          <p:nvPr/>
        </p:nvSpPr>
        <p:spPr>
          <a:xfrm>
            <a:off x="6648449" y="4094494"/>
            <a:ext cx="2085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Management noticed that do not got enough insights to make quick and smart data-informed decisions.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37227-15D2-DDF8-94DC-3B80706FF964}"/>
              </a:ext>
            </a:extLst>
          </p:cNvPr>
          <p:cNvSpPr txBox="1"/>
          <p:nvPr/>
        </p:nvSpPr>
        <p:spPr>
          <a:xfrm>
            <a:off x="9382124" y="3986772"/>
            <a:ext cx="20859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Run a SQL query to answer these requests. Convert it into visualizations and present the insights to the top-level management.</a:t>
            </a:r>
          </a:p>
        </p:txBody>
      </p:sp>
      <p:pic>
        <p:nvPicPr>
          <p:cNvPr id="24" name="Picture 6" descr="@codebasics">
            <a:extLst>
              <a:ext uri="{FF2B5EF4-FFF2-40B4-BE49-F238E27FC236}">
                <a16:creationId xmlns:a16="http://schemas.microsoft.com/office/drawing/2014/main" id="{5914C8ED-50EA-DCE6-CEB1-ED4D32F6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051A6-C96A-B90A-D319-160C713C7082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7917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57EDCD-FFAD-DCB0-10A1-B55EE218D7F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E5D04C-EFC7-4DEE-69F0-DDB2C761C28B}"/>
              </a:ext>
            </a:extLst>
          </p:cNvPr>
          <p:cNvSpPr/>
          <p:nvPr/>
        </p:nvSpPr>
        <p:spPr>
          <a:xfrm>
            <a:off x="-95250" y="3613666"/>
            <a:ext cx="12287251" cy="3244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D74B3F-26BC-9CDD-D521-4202A9DDA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7" r="307"/>
          <a:stretch/>
        </p:blipFill>
        <p:spPr>
          <a:xfrm>
            <a:off x="266700" y="1309489"/>
            <a:ext cx="11658600" cy="5278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8110A2-FC2D-690A-0E38-BF4AB763BEC6}"/>
              </a:ext>
            </a:extLst>
          </p:cNvPr>
          <p:cNvSpPr txBox="1"/>
          <p:nvPr/>
        </p:nvSpPr>
        <p:spPr>
          <a:xfrm>
            <a:off x="4387567" y="270031"/>
            <a:ext cx="3321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>
                <a:latin typeface="Arial Rounded MT Bold" panose="020F0704030504030204" pitchFamily="34" charset="0"/>
              </a:rPr>
              <a:t>AtliQ’s Market</a:t>
            </a:r>
          </a:p>
          <a:p>
            <a:endParaRPr lang="en-IN" u="sng" dirty="0"/>
          </a:p>
        </p:txBody>
      </p:sp>
      <p:pic>
        <p:nvPicPr>
          <p:cNvPr id="18" name="Picture 6" descr="@codebasics">
            <a:extLst>
              <a:ext uri="{FF2B5EF4-FFF2-40B4-BE49-F238E27FC236}">
                <a16:creationId xmlns:a16="http://schemas.microsoft.com/office/drawing/2014/main" id="{5874DE1A-AED6-577A-E6CD-9F4A1CB6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153C0B-9C0E-EAF3-029B-903DC37E1FCD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237448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05A2F-A76C-8DD6-1604-CF49E33CD187}"/>
              </a:ext>
            </a:extLst>
          </p:cNvPr>
          <p:cNvSpPr/>
          <p:nvPr/>
        </p:nvSpPr>
        <p:spPr>
          <a:xfrm>
            <a:off x="-85724" y="-21435"/>
            <a:ext cx="6057900" cy="7038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E526168F-E4AC-7214-D6BE-8C2BF57D6A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050" y="776282"/>
            <a:ext cx="7143750" cy="5634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5DDAA-C7AF-BCC3-DF27-85E3DCFF21B4}"/>
              </a:ext>
            </a:extLst>
          </p:cNvPr>
          <p:cNvSpPr txBox="1"/>
          <p:nvPr/>
        </p:nvSpPr>
        <p:spPr>
          <a:xfrm>
            <a:off x="437274" y="3012278"/>
            <a:ext cx="4449051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Data consist of sales data for FY 2020 and FY 2021, along with different other dimension table like customer details and product details etc.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AEC3F-CE19-35D8-DC08-8B82DBEE38F4}"/>
              </a:ext>
            </a:extLst>
          </p:cNvPr>
          <p:cNvSpPr txBox="1"/>
          <p:nvPr/>
        </p:nvSpPr>
        <p:spPr>
          <a:xfrm>
            <a:off x="257175" y="1750216"/>
            <a:ext cx="4986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Getting Familiar with Input Data</a:t>
            </a:r>
            <a:endParaRPr lang="en-IN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6" descr="@codebasics">
            <a:extLst>
              <a:ext uri="{FF2B5EF4-FFF2-40B4-BE49-F238E27FC236}">
                <a16:creationId xmlns:a16="http://schemas.microsoft.com/office/drawing/2014/main" id="{8F91BDC6-1E54-5BA3-0D50-16F16A95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B206D-77E2-8DD4-5C21-624534346B8A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10026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133367"/>
            <a:ext cx="12279086" cy="30099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259896" y="221332"/>
            <a:ext cx="7305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Provide the list of markets in which customer "AtliQ Exclusive" operates its business in the APAC region.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5FF65-BAAE-23F6-37D5-5E572645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27" y="1519547"/>
            <a:ext cx="6057900" cy="4684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object 3">
            <a:extLst>
              <a:ext uri="{FF2B5EF4-FFF2-40B4-BE49-F238E27FC236}">
                <a16:creationId xmlns:a16="http://schemas.microsoft.com/office/drawing/2014/main" id="{30323992-BDBF-F446-0A90-195E06BED6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491" y="2140474"/>
            <a:ext cx="2924880" cy="3009917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1875B06E-9E0F-5326-B661-C6D39262F27F}"/>
              </a:ext>
            </a:extLst>
          </p:cNvPr>
          <p:cNvSpPr/>
          <p:nvPr/>
        </p:nvSpPr>
        <p:spPr>
          <a:xfrm>
            <a:off x="3998129" y="3138179"/>
            <a:ext cx="1372939" cy="500743"/>
          </a:xfrm>
          <a:custGeom>
            <a:avLst/>
            <a:gdLst/>
            <a:ahLst/>
            <a:cxnLst/>
            <a:rect l="l" t="t" r="r" b="b"/>
            <a:pathLst>
              <a:path w="2132329" h="876300">
                <a:moveTo>
                  <a:pt x="1122597" y="853122"/>
                </a:moveTo>
                <a:lnTo>
                  <a:pt x="1118712" y="837862"/>
                </a:lnTo>
                <a:lnTo>
                  <a:pt x="1120352" y="821693"/>
                </a:lnTo>
                <a:lnTo>
                  <a:pt x="1125658" y="805355"/>
                </a:lnTo>
                <a:lnTo>
                  <a:pt x="1157266" y="743212"/>
                </a:lnTo>
                <a:lnTo>
                  <a:pt x="1185054" y="700226"/>
                </a:lnTo>
                <a:lnTo>
                  <a:pt x="1217142" y="661744"/>
                </a:lnTo>
                <a:lnTo>
                  <a:pt x="1254537" y="628888"/>
                </a:lnTo>
                <a:lnTo>
                  <a:pt x="1298247" y="602774"/>
                </a:lnTo>
                <a:lnTo>
                  <a:pt x="1349278" y="584524"/>
                </a:lnTo>
                <a:lnTo>
                  <a:pt x="1466150" y="554850"/>
                </a:lnTo>
                <a:lnTo>
                  <a:pt x="1505159" y="545246"/>
                </a:lnTo>
                <a:lnTo>
                  <a:pt x="1581007" y="530950"/>
                </a:lnTo>
                <a:lnTo>
                  <a:pt x="1557621" y="513671"/>
                </a:lnTo>
                <a:lnTo>
                  <a:pt x="1493068" y="481899"/>
                </a:lnTo>
                <a:lnTo>
                  <a:pt x="1453166" y="467560"/>
                </a:lnTo>
                <a:lnTo>
                  <a:pt x="1409024" y="454353"/>
                </a:lnTo>
                <a:lnTo>
                  <a:pt x="1361274" y="442354"/>
                </a:lnTo>
                <a:lnTo>
                  <a:pt x="1310549" y="431641"/>
                </a:lnTo>
                <a:lnTo>
                  <a:pt x="1257482" y="422290"/>
                </a:lnTo>
                <a:lnTo>
                  <a:pt x="1202704" y="414375"/>
                </a:lnTo>
                <a:lnTo>
                  <a:pt x="1146848" y="407975"/>
                </a:lnTo>
                <a:lnTo>
                  <a:pt x="1090548" y="403165"/>
                </a:lnTo>
                <a:lnTo>
                  <a:pt x="1034435" y="400022"/>
                </a:lnTo>
                <a:lnTo>
                  <a:pt x="979142" y="398621"/>
                </a:lnTo>
                <a:lnTo>
                  <a:pt x="925302" y="399039"/>
                </a:lnTo>
                <a:lnTo>
                  <a:pt x="873546" y="401353"/>
                </a:lnTo>
                <a:lnTo>
                  <a:pt x="824509" y="405638"/>
                </a:lnTo>
                <a:lnTo>
                  <a:pt x="778821" y="411972"/>
                </a:lnTo>
                <a:lnTo>
                  <a:pt x="737116" y="420429"/>
                </a:lnTo>
                <a:lnTo>
                  <a:pt x="686810" y="433616"/>
                </a:lnTo>
                <a:lnTo>
                  <a:pt x="637623" y="448601"/>
                </a:lnTo>
                <a:lnTo>
                  <a:pt x="589548" y="465365"/>
                </a:lnTo>
                <a:lnTo>
                  <a:pt x="542577" y="483889"/>
                </a:lnTo>
                <a:lnTo>
                  <a:pt x="496701" y="504152"/>
                </a:lnTo>
                <a:lnTo>
                  <a:pt x="451913" y="526136"/>
                </a:lnTo>
                <a:lnTo>
                  <a:pt x="408204" y="549820"/>
                </a:lnTo>
                <a:lnTo>
                  <a:pt x="365567" y="575184"/>
                </a:lnTo>
                <a:lnTo>
                  <a:pt x="323993" y="602210"/>
                </a:lnTo>
                <a:lnTo>
                  <a:pt x="283475" y="630877"/>
                </a:lnTo>
                <a:lnTo>
                  <a:pt x="244004" y="661165"/>
                </a:lnTo>
                <a:lnTo>
                  <a:pt x="205573" y="693056"/>
                </a:lnTo>
                <a:lnTo>
                  <a:pt x="168173" y="726529"/>
                </a:lnTo>
                <a:lnTo>
                  <a:pt x="131796" y="761564"/>
                </a:lnTo>
                <a:lnTo>
                  <a:pt x="96435" y="798143"/>
                </a:lnTo>
                <a:lnTo>
                  <a:pt x="62081" y="836245"/>
                </a:lnTo>
                <a:lnTo>
                  <a:pt x="28726" y="875850"/>
                </a:lnTo>
                <a:lnTo>
                  <a:pt x="9044" y="860249"/>
                </a:lnTo>
                <a:lnTo>
                  <a:pt x="638" y="842368"/>
                </a:lnTo>
                <a:lnTo>
                  <a:pt x="0" y="823092"/>
                </a:lnTo>
                <a:lnTo>
                  <a:pt x="3620" y="803305"/>
                </a:lnTo>
                <a:lnTo>
                  <a:pt x="18483" y="749768"/>
                </a:lnTo>
                <a:lnTo>
                  <a:pt x="38693" y="698740"/>
                </a:lnTo>
                <a:lnTo>
                  <a:pt x="64965" y="650566"/>
                </a:lnTo>
                <a:lnTo>
                  <a:pt x="98017" y="605592"/>
                </a:lnTo>
                <a:lnTo>
                  <a:pt x="132011" y="567082"/>
                </a:lnTo>
                <a:lnTo>
                  <a:pt x="167156" y="530214"/>
                </a:lnTo>
                <a:lnTo>
                  <a:pt x="203432" y="494968"/>
                </a:lnTo>
                <a:lnTo>
                  <a:pt x="240819" y="461323"/>
                </a:lnTo>
                <a:lnTo>
                  <a:pt x="279296" y="429260"/>
                </a:lnTo>
                <a:lnTo>
                  <a:pt x="318841" y="398758"/>
                </a:lnTo>
                <a:lnTo>
                  <a:pt x="359435" y="369798"/>
                </a:lnTo>
                <a:lnTo>
                  <a:pt x="401057" y="342358"/>
                </a:lnTo>
                <a:lnTo>
                  <a:pt x="443686" y="316420"/>
                </a:lnTo>
                <a:lnTo>
                  <a:pt x="487301" y="291962"/>
                </a:lnTo>
                <a:lnTo>
                  <a:pt x="531882" y="268965"/>
                </a:lnTo>
                <a:lnTo>
                  <a:pt x="577408" y="247408"/>
                </a:lnTo>
                <a:lnTo>
                  <a:pt x="623858" y="227272"/>
                </a:lnTo>
                <a:lnTo>
                  <a:pt x="671213" y="208536"/>
                </a:lnTo>
                <a:lnTo>
                  <a:pt x="720293" y="191173"/>
                </a:lnTo>
                <a:lnTo>
                  <a:pt x="769517" y="176115"/>
                </a:lnTo>
                <a:lnTo>
                  <a:pt x="818879" y="163383"/>
                </a:lnTo>
                <a:lnTo>
                  <a:pt x="868370" y="152999"/>
                </a:lnTo>
                <a:lnTo>
                  <a:pt x="917982" y="144986"/>
                </a:lnTo>
                <a:lnTo>
                  <a:pt x="967708" y="139366"/>
                </a:lnTo>
                <a:lnTo>
                  <a:pt x="1017539" y="136160"/>
                </a:lnTo>
                <a:lnTo>
                  <a:pt x="1067469" y="135392"/>
                </a:lnTo>
                <a:lnTo>
                  <a:pt x="1117489" y="137082"/>
                </a:lnTo>
                <a:lnTo>
                  <a:pt x="1167592" y="141253"/>
                </a:lnTo>
                <a:lnTo>
                  <a:pt x="1217769" y="147927"/>
                </a:lnTo>
                <a:lnTo>
                  <a:pt x="1268013" y="157126"/>
                </a:lnTo>
                <a:lnTo>
                  <a:pt x="1318316" y="168873"/>
                </a:lnTo>
                <a:lnTo>
                  <a:pt x="1368671" y="183189"/>
                </a:lnTo>
                <a:lnTo>
                  <a:pt x="1415981" y="198244"/>
                </a:lnTo>
                <a:lnTo>
                  <a:pt x="1463189" y="213915"/>
                </a:lnTo>
                <a:lnTo>
                  <a:pt x="1557748" y="246578"/>
                </a:lnTo>
                <a:lnTo>
                  <a:pt x="1701632" y="296920"/>
                </a:lnTo>
                <a:lnTo>
                  <a:pt x="1688874" y="267575"/>
                </a:lnTo>
                <a:lnTo>
                  <a:pt x="1659013" y="209084"/>
                </a:lnTo>
                <a:lnTo>
                  <a:pt x="1647672" y="171258"/>
                </a:lnTo>
                <a:lnTo>
                  <a:pt x="1650063" y="137520"/>
                </a:lnTo>
                <a:lnTo>
                  <a:pt x="1666731" y="101610"/>
                </a:lnTo>
                <a:lnTo>
                  <a:pt x="1698222" y="57265"/>
                </a:lnTo>
                <a:lnTo>
                  <a:pt x="1751310" y="0"/>
                </a:lnTo>
                <a:lnTo>
                  <a:pt x="1778746" y="35045"/>
                </a:lnTo>
                <a:lnTo>
                  <a:pt x="1960875" y="286017"/>
                </a:lnTo>
                <a:lnTo>
                  <a:pt x="2019584" y="365871"/>
                </a:lnTo>
                <a:lnTo>
                  <a:pt x="2079120" y="445104"/>
                </a:lnTo>
                <a:lnTo>
                  <a:pt x="2109303" y="484407"/>
                </a:lnTo>
                <a:lnTo>
                  <a:pt x="2124833" y="509634"/>
                </a:lnTo>
                <a:lnTo>
                  <a:pt x="2131921" y="533614"/>
                </a:lnTo>
                <a:lnTo>
                  <a:pt x="2131802" y="557303"/>
                </a:lnTo>
                <a:lnTo>
                  <a:pt x="2125711" y="581655"/>
                </a:lnTo>
                <a:lnTo>
                  <a:pt x="2103815" y="629157"/>
                </a:lnTo>
                <a:lnTo>
                  <a:pt x="2074624" y="671677"/>
                </a:lnTo>
                <a:lnTo>
                  <a:pt x="2040206" y="710115"/>
                </a:lnTo>
                <a:lnTo>
                  <a:pt x="2002631" y="745366"/>
                </a:lnTo>
                <a:lnTo>
                  <a:pt x="1965069" y="758827"/>
                </a:lnTo>
                <a:lnTo>
                  <a:pt x="1942196" y="760091"/>
                </a:lnTo>
                <a:lnTo>
                  <a:pt x="1920064" y="759697"/>
                </a:lnTo>
                <a:lnTo>
                  <a:pt x="1869068" y="758129"/>
                </a:lnTo>
                <a:lnTo>
                  <a:pt x="1818125" y="757380"/>
                </a:lnTo>
                <a:lnTo>
                  <a:pt x="1767240" y="757476"/>
                </a:lnTo>
                <a:lnTo>
                  <a:pt x="1716418" y="758448"/>
                </a:lnTo>
                <a:lnTo>
                  <a:pt x="1665663" y="760322"/>
                </a:lnTo>
                <a:lnTo>
                  <a:pt x="1614979" y="763128"/>
                </a:lnTo>
                <a:lnTo>
                  <a:pt x="1564371" y="766895"/>
                </a:lnTo>
                <a:lnTo>
                  <a:pt x="1513842" y="771650"/>
                </a:lnTo>
                <a:lnTo>
                  <a:pt x="1463397" y="777422"/>
                </a:lnTo>
                <a:lnTo>
                  <a:pt x="1413040" y="784239"/>
                </a:lnTo>
                <a:lnTo>
                  <a:pt x="1362776" y="792131"/>
                </a:lnTo>
                <a:lnTo>
                  <a:pt x="1312609" y="801124"/>
                </a:lnTo>
                <a:lnTo>
                  <a:pt x="1265974" y="811697"/>
                </a:lnTo>
                <a:lnTo>
                  <a:pt x="1219276" y="824666"/>
                </a:lnTo>
                <a:lnTo>
                  <a:pt x="1171741" y="838864"/>
                </a:lnTo>
                <a:lnTo>
                  <a:pt x="1122597" y="8531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184377" y="5438317"/>
            <a:ext cx="550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Insights</a:t>
            </a:r>
            <a:br>
              <a:rPr lang="en-US" dirty="0"/>
            </a:br>
            <a:r>
              <a:rPr lang="en-US" dirty="0"/>
              <a:t>In the APAC region, AtliQ Exclusive store has established its presence in 8 major markets.</a:t>
            </a:r>
          </a:p>
          <a:p>
            <a:endParaRPr lang="en-IN" dirty="0"/>
          </a:p>
        </p:txBody>
      </p:sp>
      <p:pic>
        <p:nvPicPr>
          <p:cNvPr id="13" name="Picture 6" descr="@codebasics">
            <a:extLst>
              <a:ext uri="{FF2B5EF4-FFF2-40B4-BE49-F238E27FC236}">
                <a16:creationId xmlns:a16="http://schemas.microsoft.com/office/drawing/2014/main" id="{8AF38766-B25B-7A01-3C03-A15CE790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C0B250-7EF7-E877-09C7-DF094FC0FAF3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354627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10886" y="-76200"/>
            <a:ext cx="12279086" cy="27105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259896" y="221332"/>
            <a:ext cx="7305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0" i="0" dirty="0">
                <a:solidFill>
                  <a:srgbClr val="F8F8F8"/>
                </a:solidFill>
                <a:effectLst/>
              </a:rPr>
              <a:t>What is the percentage of unique product increase in 2021 vs. 2020?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317801" y="5175858"/>
            <a:ext cx="550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In the APAC region, AtliQ Exclusive store has established its presence in 8 major markets.</a:t>
            </a:r>
          </a:p>
          <a:p>
            <a:endParaRPr lang="en-IN" dirty="0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7A1572B-284D-917B-480D-842204857E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132" y="2079390"/>
            <a:ext cx="7178439" cy="1872124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4C714FBA-538F-DB85-A588-3B68FD95D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6039D5-2FE9-0387-DEF9-02C9D1DD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53" y="1832229"/>
            <a:ext cx="4093845" cy="4285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CE65D7-C07C-2FAB-60DB-E61806E53B69}"/>
              </a:ext>
            </a:extLst>
          </p:cNvPr>
          <p:cNvSpPr txBox="1"/>
          <p:nvPr/>
        </p:nvSpPr>
        <p:spPr>
          <a:xfrm>
            <a:off x="259896" y="4850579"/>
            <a:ext cx="6166756" cy="40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</p:txBody>
      </p:sp>
      <p:pic>
        <p:nvPicPr>
          <p:cNvPr id="31" name="Picture 6" descr="@codebasics">
            <a:extLst>
              <a:ext uri="{FF2B5EF4-FFF2-40B4-BE49-F238E27FC236}">
                <a16:creationId xmlns:a16="http://schemas.microsoft.com/office/drawing/2014/main" id="{7FF7421C-CFE1-3008-2676-9342F3EC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0B9534-C669-173D-C3DA-3C3729E20BE6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45740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1"/>
            <a:ext cx="12279086" cy="3219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259896" y="221332"/>
            <a:ext cx="10429875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en-US" sz="1800" spc="105" dirty="0">
                <a:solidFill>
                  <a:schemeClr val="bg1"/>
                </a:solidFill>
                <a:latin typeface="Trebuchet MS"/>
                <a:cs typeface="Trebuchet MS"/>
              </a:rPr>
              <a:t>Provide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35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85" dirty="0">
                <a:solidFill>
                  <a:schemeClr val="bg1"/>
                </a:solidFill>
                <a:latin typeface="Trebuchet MS"/>
                <a:cs typeface="Trebuchet MS"/>
              </a:rPr>
              <a:t>report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50" dirty="0">
                <a:solidFill>
                  <a:schemeClr val="bg1"/>
                </a:solidFill>
                <a:latin typeface="Trebuchet MS"/>
                <a:cs typeface="Trebuchet MS"/>
              </a:rPr>
              <a:t>with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rebuchet MS"/>
                <a:cs typeface="Trebuchet MS"/>
              </a:rPr>
              <a:t>all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00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65" dirty="0">
                <a:solidFill>
                  <a:schemeClr val="bg1"/>
                </a:solidFill>
                <a:latin typeface="Trebuchet MS"/>
                <a:cs typeface="Trebuchet MS"/>
              </a:rPr>
              <a:t>unique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65" dirty="0">
                <a:solidFill>
                  <a:schemeClr val="bg1"/>
                </a:solidFill>
                <a:latin typeface="Trebuchet MS"/>
                <a:cs typeface="Trebuchet MS"/>
              </a:rPr>
              <a:t>product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85" dirty="0">
                <a:solidFill>
                  <a:schemeClr val="bg1"/>
                </a:solidFill>
                <a:latin typeface="Trebuchet MS"/>
                <a:cs typeface="Trebuchet MS"/>
              </a:rPr>
              <a:t>counts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rebuchet MS"/>
                <a:cs typeface="Trebuchet MS"/>
              </a:rPr>
              <a:t>for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250" dirty="0">
                <a:solidFill>
                  <a:schemeClr val="bg1"/>
                </a:solidFill>
                <a:latin typeface="Trebuchet MS"/>
                <a:cs typeface="Trebuchet MS"/>
              </a:rPr>
              <a:t>each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235" dirty="0">
                <a:solidFill>
                  <a:schemeClr val="bg1"/>
                </a:solidFill>
                <a:latin typeface="Trebuchet MS"/>
                <a:cs typeface="Trebuchet MS"/>
              </a:rPr>
              <a:t>segment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28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95" dirty="0">
                <a:solidFill>
                  <a:schemeClr val="bg1"/>
                </a:solidFill>
                <a:latin typeface="Trebuchet MS"/>
                <a:cs typeface="Trebuchet MS"/>
              </a:rPr>
              <a:t>sort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95" dirty="0">
                <a:solidFill>
                  <a:schemeClr val="bg1"/>
                </a:solidFill>
                <a:latin typeface="Trebuchet MS"/>
                <a:cs typeface="Trebuchet MS"/>
              </a:rPr>
              <a:t>them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60" dirty="0">
                <a:solidFill>
                  <a:schemeClr val="bg1"/>
                </a:solidFill>
                <a:latin typeface="Trebuchet MS"/>
                <a:cs typeface="Trebuchet MS"/>
              </a:rPr>
              <a:t>in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220" dirty="0">
                <a:solidFill>
                  <a:schemeClr val="bg1"/>
                </a:solidFill>
                <a:latin typeface="Trebuchet MS"/>
                <a:cs typeface="Trebuchet MS"/>
              </a:rPr>
              <a:t>descending</a:t>
            </a:r>
            <a:r>
              <a:rPr lang="en-US" sz="1800" spc="-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20" dirty="0">
                <a:solidFill>
                  <a:schemeClr val="bg1"/>
                </a:solidFill>
                <a:latin typeface="Trebuchet MS"/>
                <a:cs typeface="Trebuchet MS"/>
              </a:rPr>
              <a:t>order</a:t>
            </a:r>
            <a:r>
              <a:rPr lang="en-US" sz="1800" spc="-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40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lang="en-US" sz="1800" spc="165" dirty="0">
                <a:solidFill>
                  <a:schemeClr val="bg1"/>
                </a:solidFill>
                <a:latin typeface="Trebuchet MS"/>
                <a:cs typeface="Trebuchet MS"/>
              </a:rPr>
              <a:t>product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05" dirty="0">
                <a:solidFill>
                  <a:schemeClr val="bg1"/>
                </a:solidFill>
                <a:latin typeface="Trebuchet MS"/>
                <a:cs typeface="Trebuchet MS"/>
              </a:rPr>
              <a:t>counts.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95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rebuchet MS"/>
                <a:cs typeface="Trebuchet MS"/>
              </a:rPr>
              <a:t>final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30" dirty="0">
                <a:solidFill>
                  <a:schemeClr val="bg1"/>
                </a:solidFill>
                <a:latin typeface="Trebuchet MS"/>
                <a:cs typeface="Trebuchet MS"/>
              </a:rPr>
              <a:t>output</a:t>
            </a:r>
            <a:r>
              <a:rPr lang="en-US" sz="1800" spc="-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70" dirty="0">
                <a:solidFill>
                  <a:schemeClr val="bg1"/>
                </a:solidFill>
                <a:latin typeface="Trebuchet MS"/>
                <a:cs typeface="Trebuchet MS"/>
              </a:rPr>
              <a:t>contains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110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r>
              <a:rPr lang="en-US" sz="1800" spc="-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Trebuchet MS"/>
                <a:cs typeface="Trebuchet MS"/>
              </a:rPr>
              <a:t>fields ?</a:t>
            </a:r>
            <a:r>
              <a:rPr lang="en-US" sz="1800" spc="-10" dirty="0">
                <a:latin typeface="Trebuchet MS"/>
                <a:cs typeface="Trebuchet MS"/>
              </a:rPr>
              <a:t>,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389843" y="5203372"/>
            <a:ext cx="10532608" cy="1746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  <a:p>
            <a:pPr marL="337185" marR="5080" indent="-285750">
              <a:lnSpc>
                <a:spcPct val="122800"/>
              </a:lnSpc>
              <a:spcBef>
                <a:spcPts val="535"/>
              </a:spcBef>
              <a:buFont typeface="Arial" panose="020B0604020202020204" pitchFamily="34" charset="0"/>
              <a:buChar char="•"/>
            </a:pPr>
            <a:r>
              <a:rPr lang="en-US" sz="1600" spc="80" dirty="0">
                <a:cs typeface="Trebuchet MS"/>
              </a:rPr>
              <a:t> Segments: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notebooks,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spc="50" dirty="0">
                <a:cs typeface="Trebuchet MS"/>
              </a:rPr>
              <a:t>accessories,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spc="245" dirty="0">
                <a:cs typeface="Trebuchet MS"/>
              </a:rPr>
              <a:t>and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peripherals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spc="105" dirty="0">
                <a:cs typeface="Trebuchet MS"/>
              </a:rPr>
              <a:t>are</a:t>
            </a:r>
            <a:r>
              <a:rPr lang="en-US" sz="1600" spc="-265" dirty="0">
                <a:cs typeface="Trebuchet MS"/>
              </a:rPr>
              <a:t> </a:t>
            </a:r>
            <a:r>
              <a:rPr lang="en-US" sz="1600" spc="125" dirty="0">
                <a:cs typeface="Trebuchet MS"/>
              </a:rPr>
              <a:t>showing</a:t>
            </a:r>
            <a:r>
              <a:rPr lang="en-US" sz="1600" spc="-270" dirty="0">
                <a:cs typeface="Trebuchet MS"/>
              </a:rPr>
              <a:t> </a:t>
            </a:r>
            <a:r>
              <a:rPr lang="en-US" sz="1600" spc="-10" dirty="0">
                <a:cs typeface="Trebuchet MS"/>
              </a:rPr>
              <a:t>significant </a:t>
            </a:r>
            <a:r>
              <a:rPr lang="en-US" sz="1600" spc="95" dirty="0">
                <a:cs typeface="Trebuchet MS"/>
              </a:rPr>
              <a:t>manufacturing</a:t>
            </a:r>
            <a:r>
              <a:rPr lang="en-US" sz="1600" spc="-315" dirty="0">
                <a:cs typeface="Trebuchet MS"/>
              </a:rPr>
              <a:t> </a:t>
            </a:r>
            <a:r>
              <a:rPr lang="en-US" sz="1600" spc="70" dirty="0">
                <a:cs typeface="Trebuchet MS"/>
              </a:rPr>
              <a:t>growth</a:t>
            </a:r>
            <a:r>
              <a:rPr lang="en-US" sz="1600" spc="-310" dirty="0">
                <a:cs typeface="Trebuchet MS"/>
              </a:rPr>
              <a:t> </a:t>
            </a:r>
            <a:r>
              <a:rPr lang="en-US" sz="1600" spc="310" dirty="0">
                <a:cs typeface="Trebuchet MS"/>
              </a:rPr>
              <a:t>as</a:t>
            </a:r>
            <a:r>
              <a:rPr lang="en-US" sz="1600" spc="-315" dirty="0">
                <a:cs typeface="Trebuchet MS"/>
              </a:rPr>
              <a:t> </a:t>
            </a:r>
            <a:r>
              <a:rPr lang="en-US" sz="1600" spc="185" dirty="0">
                <a:cs typeface="Trebuchet MS"/>
              </a:rPr>
              <a:t>compared</a:t>
            </a:r>
            <a:r>
              <a:rPr lang="en-US" sz="1600" spc="-310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to</a:t>
            </a:r>
            <a:r>
              <a:rPr lang="en-US" sz="1600" spc="-315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desktops,</a:t>
            </a:r>
            <a:r>
              <a:rPr lang="en-US" sz="1600" spc="-310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storage,</a:t>
            </a:r>
            <a:r>
              <a:rPr lang="en-US" sz="1600" spc="-315" dirty="0">
                <a:cs typeface="Trebuchet MS"/>
              </a:rPr>
              <a:t> </a:t>
            </a:r>
            <a:r>
              <a:rPr lang="en-US" sz="1600" spc="245" dirty="0">
                <a:cs typeface="Trebuchet MS"/>
              </a:rPr>
              <a:t>and</a:t>
            </a:r>
            <a:r>
              <a:rPr lang="en-US" sz="1600" spc="-310" dirty="0">
                <a:cs typeface="Trebuchet MS"/>
              </a:rPr>
              <a:t> </a:t>
            </a:r>
            <a:r>
              <a:rPr lang="en-US" sz="1600" spc="-10" dirty="0">
                <a:cs typeface="Trebuchet MS"/>
              </a:rPr>
              <a:t>networking.</a:t>
            </a:r>
          </a:p>
          <a:p>
            <a:pPr marL="337185" marR="5080" indent="-285750">
              <a:lnSpc>
                <a:spcPct val="122800"/>
              </a:lnSpc>
              <a:spcBef>
                <a:spcPts val="535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cs typeface="Trebuchet MS"/>
              </a:rPr>
              <a:t>Notebooks,</a:t>
            </a:r>
            <a:r>
              <a:rPr lang="en-US" sz="1600" spc="-290" dirty="0">
                <a:cs typeface="Trebuchet MS"/>
              </a:rPr>
              <a:t> </a:t>
            </a:r>
            <a:r>
              <a:rPr lang="en-US" sz="1600" spc="50" dirty="0">
                <a:cs typeface="Trebuchet MS"/>
              </a:rPr>
              <a:t>accessories,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spc="245" dirty="0">
                <a:cs typeface="Trebuchet MS"/>
              </a:rPr>
              <a:t>and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peripherals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constitute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b="1" spc="155" dirty="0">
                <a:cs typeface="Trebuchet MS"/>
              </a:rPr>
              <a:t>83%</a:t>
            </a:r>
            <a:r>
              <a:rPr lang="en-US" sz="1600" b="1" spc="-285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of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dirty="0">
                <a:cs typeface="Trebuchet MS"/>
              </a:rPr>
              <a:t>the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spc="-40" dirty="0">
                <a:cs typeface="Trebuchet MS"/>
              </a:rPr>
              <a:t>total</a:t>
            </a:r>
            <a:r>
              <a:rPr lang="en-US" sz="1600" spc="-285" dirty="0">
                <a:cs typeface="Trebuchet MS"/>
              </a:rPr>
              <a:t> </a:t>
            </a:r>
            <a:r>
              <a:rPr lang="en-US" sz="1600" spc="95" dirty="0">
                <a:cs typeface="Trebuchet MS"/>
              </a:rPr>
              <a:t>manufactured </a:t>
            </a:r>
            <a:r>
              <a:rPr lang="en-US" sz="1600" spc="-10" dirty="0">
                <a:cs typeface="Trebuchet MS"/>
              </a:rPr>
              <a:t>product.</a:t>
            </a:r>
            <a:endParaRPr lang="en-US" sz="1600" dirty="0">
              <a:cs typeface="Trebuchet MS"/>
            </a:endParaRPr>
          </a:p>
          <a:p>
            <a:endParaRPr lang="en-IN" dirty="0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B066FD43-41F1-9145-CF02-B50927C330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759" y="2398152"/>
            <a:ext cx="2800349" cy="2632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6D4B8-8845-DD89-F5FF-2C26BFFD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40" y="2230086"/>
            <a:ext cx="6869417" cy="2973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6" descr="@codebasics">
            <a:extLst>
              <a:ext uri="{FF2B5EF4-FFF2-40B4-BE49-F238E27FC236}">
                <a16:creationId xmlns:a16="http://schemas.microsoft.com/office/drawing/2014/main" id="{45DFF403-D711-E518-DE42-F49A582B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E8303-BAE4-7943-334B-28B69698F9D9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26029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2940BB-AE1D-D6C3-9226-6BA2AB031379}"/>
              </a:ext>
            </a:extLst>
          </p:cNvPr>
          <p:cNvSpPr/>
          <p:nvPr/>
        </p:nvSpPr>
        <p:spPr>
          <a:xfrm>
            <a:off x="-87086" y="-76200"/>
            <a:ext cx="12279086" cy="28847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0F399-6F47-E315-2C8F-6BF830B0EDDD}"/>
              </a:ext>
            </a:extLst>
          </p:cNvPr>
          <p:cNvSpPr txBox="1"/>
          <p:nvPr/>
        </p:nvSpPr>
        <p:spPr>
          <a:xfrm>
            <a:off x="259896" y="221332"/>
            <a:ext cx="10429875" cy="1164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Request 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en-US" b="0" i="0" dirty="0">
                <a:solidFill>
                  <a:srgbClr val="F8F8F8"/>
                </a:solidFill>
                <a:effectLst/>
              </a:rPr>
              <a:t>Which segment had the most increase in unique products in 2021 vs 2020?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9C21-1C14-5A13-770C-A6414999A4EB}"/>
              </a:ext>
            </a:extLst>
          </p:cNvPr>
          <p:cNvSpPr txBox="1"/>
          <p:nvPr/>
        </p:nvSpPr>
        <p:spPr>
          <a:xfrm>
            <a:off x="407534" y="5262125"/>
            <a:ext cx="10532608" cy="107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lang="en-US" b="1" u="sng" dirty="0"/>
              <a:t>Insights</a:t>
            </a:r>
          </a:p>
          <a:p>
            <a:pPr marL="298450" indent="-285750">
              <a:lnSpc>
                <a:spcPct val="100000"/>
              </a:lnSpc>
              <a:spcBef>
                <a:spcPts val="880"/>
              </a:spcBef>
              <a:buFont typeface="Arial" panose="020B0604020202020204" pitchFamily="34" charset="0"/>
              <a:buChar char="•"/>
            </a:pPr>
            <a:r>
              <a:rPr lang="en-US" sz="1600" b="1" spc="85" dirty="0">
                <a:cs typeface="Trebuchet MS"/>
              </a:rPr>
              <a:t>Accessories </a:t>
            </a:r>
            <a:r>
              <a:rPr lang="en-US" sz="1600" b="1" spc="-330" dirty="0">
                <a:cs typeface="Trebuchet MS"/>
              </a:rPr>
              <a:t> </a:t>
            </a:r>
            <a:r>
              <a:rPr lang="en-US" sz="1600" dirty="0">
                <a:cs typeface="Verdana"/>
              </a:rPr>
              <a:t>had </a:t>
            </a:r>
            <a:r>
              <a:rPr lang="en-US" sz="1600" spc="-475" dirty="0">
                <a:cs typeface="Verdana"/>
              </a:rPr>
              <a:t>   </a:t>
            </a:r>
            <a:r>
              <a:rPr lang="en-US" sz="1600" spc="-100" dirty="0">
                <a:cs typeface="Verdana"/>
              </a:rPr>
              <a:t>the </a:t>
            </a:r>
            <a:r>
              <a:rPr lang="en-US" sz="1600" spc="-475" dirty="0">
                <a:cs typeface="Verdana"/>
              </a:rPr>
              <a:t>   </a:t>
            </a:r>
            <a:r>
              <a:rPr lang="en-US" sz="1600" b="1" spc="85" dirty="0">
                <a:cs typeface="Trebuchet MS"/>
              </a:rPr>
              <a:t>largest </a:t>
            </a:r>
            <a:r>
              <a:rPr lang="en-US" sz="1600" b="1" spc="-330" dirty="0">
                <a:cs typeface="Trebuchet MS"/>
              </a:rPr>
              <a:t> </a:t>
            </a:r>
            <a:r>
              <a:rPr lang="en-US" sz="1600" spc="-80" dirty="0">
                <a:cs typeface="Verdana"/>
              </a:rPr>
              <a:t>increase </a:t>
            </a:r>
            <a:r>
              <a:rPr lang="en-US" sz="1600" spc="-475" dirty="0">
                <a:cs typeface="Verdana"/>
              </a:rPr>
              <a:t> </a:t>
            </a:r>
            <a:r>
              <a:rPr lang="en-US" sz="1600" spc="-110" dirty="0">
                <a:cs typeface="Verdana"/>
              </a:rPr>
              <a:t>in </a:t>
            </a:r>
            <a:r>
              <a:rPr lang="en-US" sz="1600" spc="-475" dirty="0">
                <a:cs typeface="Verdana"/>
              </a:rPr>
              <a:t> </a:t>
            </a:r>
            <a:r>
              <a:rPr lang="en-US" sz="1600" spc="-25" dirty="0">
                <a:cs typeface="Verdana"/>
              </a:rPr>
              <a:t>production.</a:t>
            </a:r>
            <a:endParaRPr lang="en-US" sz="1600" dirty="0">
              <a:cs typeface="Verdana"/>
            </a:endParaRPr>
          </a:p>
          <a:p>
            <a:pPr marL="298450" marR="5080" indent="-285750">
              <a:lnSpc>
                <a:spcPct val="1228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storage and Network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are experiencing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slower growth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 than other segments.</a:t>
            </a:r>
            <a:endParaRPr lang="en-IN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96FD41FD-9A04-01B4-427A-DCFB3609BA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09" y="2044322"/>
            <a:ext cx="9014748" cy="2769355"/>
          </a:xfrm>
          <a:prstGeom prst="rect">
            <a:avLst/>
          </a:prstGeom>
        </p:spPr>
      </p:pic>
      <p:pic>
        <p:nvPicPr>
          <p:cNvPr id="6" name="Picture 6" descr="@codebasics">
            <a:extLst>
              <a:ext uri="{FF2B5EF4-FFF2-40B4-BE49-F238E27FC236}">
                <a16:creationId xmlns:a16="http://schemas.microsoft.com/office/drawing/2014/main" id="{2F890188-FAB9-665B-A1DE-2C023413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86" y="764"/>
            <a:ext cx="979331" cy="88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9C80-3AF9-D9C4-1DBB-FB9790A9B643}"/>
              </a:ext>
            </a:extLst>
          </p:cNvPr>
          <p:cNvSpPr txBox="1"/>
          <p:nvPr/>
        </p:nvSpPr>
        <p:spPr>
          <a:xfrm>
            <a:off x="10869522" y="287746"/>
            <a:ext cx="132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BY CODEBASICS</a:t>
            </a:r>
          </a:p>
        </p:txBody>
      </p:sp>
    </p:spTree>
    <p:extLst>
      <p:ext uri="{BB962C8B-B14F-4D97-AF65-F5344CB8AC3E}">
        <p14:creationId xmlns:p14="http://schemas.microsoft.com/office/powerpoint/2010/main" val="28362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700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Georgia</vt:lpstr>
      <vt:lpstr>Roboto</vt:lpstr>
      <vt:lpstr>Trebuchet MS</vt:lpstr>
      <vt:lpstr>Verdana</vt:lpstr>
      <vt:lpstr>YAFdJjTk5UU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Shivshankar Malagi</dc:creator>
  <cp:lastModifiedBy>Shivshankar Malagi</cp:lastModifiedBy>
  <cp:revision>6</cp:revision>
  <dcterms:created xsi:type="dcterms:W3CDTF">2024-08-21T08:24:14Z</dcterms:created>
  <dcterms:modified xsi:type="dcterms:W3CDTF">2024-08-21T17:49:45Z</dcterms:modified>
</cp:coreProperties>
</file>